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2"/>
  </p:notesMasterIdLst>
  <p:handoutMasterIdLst>
    <p:handoutMasterId r:id="rId23"/>
  </p:handoutMasterIdLst>
  <p:sldIdLst>
    <p:sldId id="257" r:id="rId5"/>
    <p:sldId id="258" r:id="rId6"/>
    <p:sldId id="279" r:id="rId7"/>
    <p:sldId id="297" r:id="rId8"/>
    <p:sldId id="276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285" r:id="rId20"/>
    <p:sldId id="286" r:id="rId21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de-D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A95031-E68D-C041-B92C-748B72C55D36}" v="4" dt="2020-01-02T11:47:27.476"/>
    <p1510:client id="{89DAE557-86F8-3343-A5E6-9F4CD76FCED5}" v="96" dt="2020-01-02T14:18:51.697"/>
    <p1510:client id="{C3D6138D-BEB6-4546-8A2E-90B593E06DF1}" v="63" dt="2020-01-02T16:05:16.733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1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12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70765286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de-D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video title</a:t>
            </a: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  <a:br>
              <a:rPr lang="en-US" dirty="0"/>
            </a:br>
            <a:r>
              <a:rPr lang="de-DE"/>
              <a:t>Insert - title </a:t>
            </a:r>
            <a:br>
              <a:rPr lang="en-US" dirty="0"/>
            </a:br>
            <a:r>
              <a:rPr lang="de-D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D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Todays learning, point number 1</a:t>
            </a:r>
          </a:p>
          <a:p>
            <a:pPr lvl="0" rtl="0"/>
            <a:r>
              <a:rPr lang="de-DE"/>
              <a:t>Todays learning, point number 2</a:t>
            </a:r>
          </a:p>
          <a:p>
            <a:pPr lvl="0" rtl="0"/>
            <a:r>
              <a:rPr lang="de-DE"/>
              <a:t>Todays learning, point number 3</a:t>
            </a:r>
          </a:p>
          <a:p>
            <a:pPr lvl="0" rtl="0"/>
            <a:r>
              <a:rPr lang="de-DE"/>
              <a:t>Todays learning, point number 4</a:t>
            </a:r>
          </a:p>
          <a:p>
            <a:pPr lvl="0" rtl="0"/>
            <a:r>
              <a:rPr lang="de-D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08B53EF3-7593-DE4E-85AC-34A6A402AE8B}"/>
              </a:ext>
            </a:extLst>
          </p:cNvPr>
          <p:cNvSpPr/>
          <p:nvPr/>
        </p:nvSpPr>
        <p:spPr>
          <a:xfrm>
            <a:off x="2709644" y="-193628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Lektion 6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de-DE"/>
              <a:t>Anpassung</a:t>
            </a:r>
          </a:p>
          <a:p>
            <a:pPr rtl="0"/>
            <a:r>
              <a:rPr lang="de-DE"/>
              <a:t>auf dem Riff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179924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de-DE"/>
              <a:t>Korallen der Meere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327725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de-DE" dirty="0"/>
              <a:t>Sachunterricht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28">
            <a:extLst>
              <a:ext uri="{FF2B5EF4-FFF2-40B4-BE49-F238E27FC236}">
                <a16:creationId xmlns:a16="http://schemas.microsoft.com/office/drawing/2014/main" id="{879638D2-F391-3645-9F83-B5FD9EF2D363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A3FFE8-14E5-BC4C-BE81-4D41E99042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5CAEC40-76D5-AD4A-86E9-67BED0AFE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12" name="Shape 210">
            <a:extLst>
              <a:ext uri="{FF2B5EF4-FFF2-40B4-BE49-F238E27FC236}">
                <a16:creationId xmlns:a16="http://schemas.microsoft.com/office/drawing/2014/main" id="{1BB691E4-8695-454E-9BDE-C7624307AE36}"/>
              </a:ext>
            </a:extLst>
          </p:cNvPr>
          <p:cNvSpPr/>
          <p:nvPr/>
        </p:nvSpPr>
        <p:spPr>
          <a:xfrm flipH="1">
            <a:off x="6194548" y="3527668"/>
            <a:ext cx="2949452" cy="29494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FE718488-9078-A645-8C12-4BE733EC3947}"/>
              </a:ext>
            </a:extLst>
          </p:cNvPr>
          <p:cNvSpPr/>
          <p:nvPr/>
        </p:nvSpPr>
        <p:spPr>
          <a:xfrm>
            <a:off x="6466146" y="3742394"/>
            <a:ext cx="2406255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defRPr/>
            </a:pPr>
            <a:r>
              <a:rPr lang="de-DE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Der Dornenkronenseestern ist ganz mit Stacheln bedeckt und außerdem giftig. So schütz er sich vor Räubern.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hape 210">
            <a:extLst>
              <a:ext uri="{FF2B5EF4-FFF2-40B4-BE49-F238E27FC236}">
                <a16:creationId xmlns:a16="http://schemas.microsoft.com/office/drawing/2014/main" id="{293A80D5-94FE-4348-85DB-0661CE5EC65B}"/>
              </a:ext>
            </a:extLst>
          </p:cNvPr>
          <p:cNvSpPr/>
          <p:nvPr/>
        </p:nvSpPr>
        <p:spPr>
          <a:xfrm>
            <a:off x="-64168" y="886460"/>
            <a:ext cx="3128356" cy="31283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8" name="Shape 211" descr="Textfeld 23">
            <a:extLst>
              <a:ext uri="{FF2B5EF4-FFF2-40B4-BE49-F238E27FC236}">
                <a16:creationId xmlns:a16="http://schemas.microsoft.com/office/drawing/2014/main" id="{2D1D3817-ED3C-3043-820D-78F8061AE285}"/>
              </a:ext>
            </a:extLst>
          </p:cNvPr>
          <p:cNvSpPr/>
          <p:nvPr/>
        </p:nvSpPr>
        <p:spPr>
          <a:xfrm>
            <a:off x="193661" y="1364356"/>
            <a:ext cx="2612697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defRPr/>
            </a:pPr>
            <a:r>
              <a:rPr lang="de-DE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Dieser Seestern hat eine besondere Art, Korallen zu fressen. Dabei saugt er sich an der Koralle fest und stülpt seinen Magen und spezielle Enzyme über sie, um die Korallenpolypen aufzulösen.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6: Anpassung auf dem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10958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D7A79CE-600F-1740-8B82-37F4179459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13" name="Shape 210">
            <a:extLst>
              <a:ext uri="{FF2B5EF4-FFF2-40B4-BE49-F238E27FC236}">
                <a16:creationId xmlns:a16="http://schemas.microsoft.com/office/drawing/2014/main" id="{452206F7-A9CC-714F-9BA8-E260BA2374D6}"/>
              </a:ext>
            </a:extLst>
          </p:cNvPr>
          <p:cNvSpPr/>
          <p:nvPr/>
        </p:nvSpPr>
        <p:spPr>
          <a:xfrm flipH="1">
            <a:off x="5411020" y="2783473"/>
            <a:ext cx="3339947" cy="3073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7" name="Shape 211" descr="Textfeld 23">
            <a:extLst>
              <a:ext uri="{FF2B5EF4-FFF2-40B4-BE49-F238E27FC236}">
                <a16:creationId xmlns:a16="http://schemas.microsoft.com/office/drawing/2014/main" id="{D72B979B-9872-2C40-8546-80732E28542A}"/>
              </a:ext>
            </a:extLst>
          </p:cNvPr>
          <p:cNvSpPr/>
          <p:nvPr/>
        </p:nvSpPr>
        <p:spPr>
          <a:xfrm>
            <a:off x="5782129" y="3130655"/>
            <a:ext cx="2597728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defRPr/>
            </a:pPr>
            <a:r>
              <a:rPr lang="de-DE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Dieser Papageifisch besitzt einen speziellen „Schnabel“, um Korallen und Algen vom Riff zu kratzen. Warum, glaubst du, heißt er Papageifisch?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6: Anpassung auf dem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49910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D988186-7DB5-EC4A-BF32-0275769FF5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160"/>
            <a:ext cx="9144000" cy="6847840"/>
          </a:xfrm>
          <a:prstGeom prst="rect">
            <a:avLst/>
          </a:prstGeom>
        </p:spPr>
      </p:pic>
      <p:sp>
        <p:nvSpPr>
          <p:cNvPr id="12" name="Shape 210">
            <a:extLst>
              <a:ext uri="{FF2B5EF4-FFF2-40B4-BE49-F238E27FC236}">
                <a16:creationId xmlns:a16="http://schemas.microsoft.com/office/drawing/2014/main" id="{6A61A247-023B-1B4E-B2B5-16FB673F8256}"/>
              </a:ext>
            </a:extLst>
          </p:cNvPr>
          <p:cNvSpPr/>
          <p:nvPr/>
        </p:nvSpPr>
        <p:spPr>
          <a:xfrm flipH="1">
            <a:off x="5411020" y="2793633"/>
            <a:ext cx="3339947" cy="30738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7E84C01C-08F6-7F46-8628-CE33ADB0BFEA}"/>
              </a:ext>
            </a:extLst>
          </p:cNvPr>
          <p:cNvSpPr/>
          <p:nvPr/>
        </p:nvSpPr>
        <p:spPr>
          <a:xfrm>
            <a:off x="5782129" y="3140815"/>
            <a:ext cx="2597728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defRPr/>
            </a:pPr>
            <a:r>
              <a:rPr lang="de-DE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Dieser Papageifisch hat eine sichere Methode entwickelt, um zu schlafen. Nachts packt er sich selbst in eine Schleimblase ein. Dadurch können Räuber auf dem Riff ihn nicht mehr riechen.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6: Anpassung auf dem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3416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442256E-5056-1F45-B543-BE302CD3CA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224211" cy="6877343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5A55BE33-AB5A-5B4D-9564-6BBB42BF042A}"/>
              </a:ext>
            </a:extLst>
          </p:cNvPr>
          <p:cNvSpPr/>
          <p:nvPr/>
        </p:nvSpPr>
        <p:spPr>
          <a:xfrm flipH="1">
            <a:off x="5673035" y="3447981"/>
            <a:ext cx="2969098" cy="2947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17A48163-3373-654A-9395-270FC5C4E3DD}"/>
              </a:ext>
            </a:extLst>
          </p:cNvPr>
          <p:cNvSpPr/>
          <p:nvPr/>
        </p:nvSpPr>
        <p:spPr>
          <a:xfrm>
            <a:off x="5858720" y="3725197"/>
            <a:ext cx="2597728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defRPr/>
            </a:pPr>
            <a:r>
              <a:rPr lang="de-DE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Kannst du erkennen, wie dieser </a:t>
            </a:r>
            <a:r>
              <a:rPr lang="de-DE" sz="1700" b="1" dirty="0" err="1">
                <a:solidFill>
                  <a:schemeClr val="bg2"/>
                </a:solidFill>
                <a:latin typeface="Century Gothic" panose="020B0502020202020204" pitchFamily="34" charset="0"/>
              </a:rPr>
              <a:t>Mantarochen</a:t>
            </a:r>
            <a:r>
              <a:rPr lang="de-DE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das Meer nach mikroskopisch kleinen Algen und Tieren „durchsieben“ kann?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6: Anpassung auf dem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81308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233D169-2AD9-AC4F-9274-0A4AA4D59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10" name="Shape 210">
            <a:extLst>
              <a:ext uri="{FF2B5EF4-FFF2-40B4-BE49-F238E27FC236}">
                <a16:creationId xmlns:a16="http://schemas.microsoft.com/office/drawing/2014/main" id="{D074EF83-6E21-BC45-A86B-94D1F8BA3A91}"/>
              </a:ext>
            </a:extLst>
          </p:cNvPr>
          <p:cNvSpPr/>
          <p:nvPr/>
        </p:nvSpPr>
        <p:spPr>
          <a:xfrm>
            <a:off x="202676" y="1027522"/>
            <a:ext cx="2969098" cy="29477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7" name="Shape 211" descr="Textfeld 23">
            <a:extLst>
              <a:ext uri="{FF2B5EF4-FFF2-40B4-BE49-F238E27FC236}">
                <a16:creationId xmlns:a16="http://schemas.microsoft.com/office/drawing/2014/main" id="{97E9489B-B928-8B4E-AA4D-E82CD6E1C447}"/>
              </a:ext>
            </a:extLst>
          </p:cNvPr>
          <p:cNvSpPr/>
          <p:nvPr/>
        </p:nvSpPr>
        <p:spPr>
          <a:xfrm>
            <a:off x="395289" y="1304738"/>
            <a:ext cx="2597728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defRPr/>
            </a:pPr>
            <a:r>
              <a:rPr lang="de-DE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Wie hat sich dieser Tigerhai entwickelt, um auf dem Riff zu überleben? Wie erhält er seine Nahrung?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6: Anpassung auf dem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018857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6005EE3-0F67-C24E-96E2-BB97683E8D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20" name="Shape 210">
            <a:extLst>
              <a:ext uri="{FF2B5EF4-FFF2-40B4-BE49-F238E27FC236}">
                <a16:creationId xmlns:a16="http://schemas.microsoft.com/office/drawing/2014/main" id="{398CE209-BEB7-B64F-86F1-1EC750719A23}"/>
              </a:ext>
            </a:extLst>
          </p:cNvPr>
          <p:cNvSpPr/>
          <p:nvPr/>
        </p:nvSpPr>
        <p:spPr>
          <a:xfrm>
            <a:off x="-238482" y="1027522"/>
            <a:ext cx="3674731" cy="36483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2" name="Shape 211" descr="Textfeld 23">
            <a:extLst>
              <a:ext uri="{FF2B5EF4-FFF2-40B4-BE49-F238E27FC236}">
                <a16:creationId xmlns:a16="http://schemas.microsoft.com/office/drawing/2014/main" id="{8E6AA982-DD44-DE4C-BC28-8537EE59EAF6}"/>
              </a:ext>
            </a:extLst>
          </p:cNvPr>
          <p:cNvSpPr/>
          <p:nvPr/>
        </p:nvSpPr>
        <p:spPr>
          <a:xfrm>
            <a:off x="286025" y="1678675"/>
            <a:ext cx="2625715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defRPr/>
            </a:pPr>
            <a:r>
              <a:rPr lang="de-DE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Dieser </a:t>
            </a:r>
            <a:r>
              <a:rPr lang="de-DE" sz="1700" b="1" dirty="0" err="1">
                <a:solidFill>
                  <a:schemeClr val="bg2"/>
                </a:solidFill>
                <a:latin typeface="Century Gothic" panose="020B0502020202020204" pitchFamily="34" charset="0"/>
              </a:rPr>
              <a:t>Clownfisch</a:t>
            </a:r>
            <a:r>
              <a:rPr lang="de-DE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hat eine symbiotische Beziehung mit der Seeanemone entwickelt. Die Seeanemone bietet Schutz vor Räubern und der </a:t>
            </a:r>
            <a:r>
              <a:rPr lang="de-DE" sz="1700" b="1" dirty="0" err="1">
                <a:solidFill>
                  <a:schemeClr val="bg2"/>
                </a:solidFill>
                <a:latin typeface="Century Gothic" panose="020B0502020202020204" pitchFamily="34" charset="0"/>
              </a:rPr>
              <a:t>Clownfisch</a:t>
            </a:r>
            <a:r>
              <a:rPr lang="de-DE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vertreibt andere Fische, die </a:t>
            </a:r>
            <a:br>
              <a:rPr lang="en-US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de-DE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die Anemone fressen möchten.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6: Anpassung auf dem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37562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de-DE">
                <a:cs typeface="Arial" charset="0"/>
              </a:rPr>
              <a:t>Lektion 6: Anpassung auf dem Riff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5" y="1842750"/>
            <a:ext cx="3831189" cy="37240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Fülle nun dein Tauchprotokoll aus: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000" dirty="0">
              <a:solidFill>
                <a:schemeClr val="bg2"/>
              </a:solidFill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2000" b="1" dirty="0">
                <a:solidFill>
                  <a:schemeClr val="bg2"/>
                </a:solidFill>
              </a:rPr>
              <a:t>Beschreibe, was du gesehen hast, und wie du dich auf deinem ersten virtuellen Tauchgang gefühlt hast.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2000" b="1" dirty="0">
                <a:solidFill>
                  <a:schemeClr val="bg2"/>
                </a:solidFill>
              </a:rPr>
              <a:t>Mit welchen Wörtern würdest du den Lebensraum Korallen beschreiben?</a:t>
            </a:r>
            <a:endParaRPr kumimoji="0" lang="de-DE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"/>
          <a:stretch/>
        </p:blipFill>
        <p:spPr bwMode="auto">
          <a:xfrm>
            <a:off x="514350" y="1357313"/>
            <a:ext cx="3587204" cy="5052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416844" y="1557338"/>
            <a:ext cx="100012" cy="138112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0AF67AB-69CC-E94A-9EB7-6768888CC863}"/>
              </a:ext>
            </a:extLst>
          </p:cNvPr>
          <p:cNvSpPr txBox="1"/>
          <p:nvPr/>
        </p:nvSpPr>
        <p:spPr>
          <a:xfrm>
            <a:off x="449263" y="2222500"/>
            <a:ext cx="133203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de-DE" sz="1800" u="sng">
                <a:solidFill>
                  <a:srgbClr val="25243D"/>
                </a:solidFill>
                <a:latin typeface="Century Gothic Bold"/>
              </a:rPr>
              <a:t>Folie</a:t>
            </a:r>
          </a:p>
          <a:p>
            <a:pPr defTabSz="457200" rtl="0">
              <a:lnSpc>
                <a:spcPct val="150000"/>
              </a:lnSpc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7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8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13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5C0F8B-D8CF-A04F-8363-CEAF4998E430}"/>
              </a:ext>
            </a:extLst>
          </p:cNvPr>
          <p:cNvSpPr txBox="1"/>
          <p:nvPr/>
        </p:nvSpPr>
        <p:spPr>
          <a:xfrm>
            <a:off x="1857840" y="2226154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u="sng">
                <a:solidFill>
                  <a:srgbClr val="25243D"/>
                </a:solidFill>
                <a:latin typeface="Century Gothic Bold"/>
              </a:rPr>
              <a:t>Bild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Felsige Küste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Offener Ozean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Seegraswiese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Karte Korallenriffe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Karte Korallenriffe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Tauchzeichen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6BD340-8BCD-7548-8415-F226A157AADD}"/>
              </a:ext>
            </a:extLst>
          </p:cNvPr>
          <p:cNvSpPr txBox="1"/>
          <p:nvPr/>
        </p:nvSpPr>
        <p:spPr>
          <a:xfrm>
            <a:off x="4554538" y="2222500"/>
            <a:ext cx="2521656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u="sng">
                <a:solidFill>
                  <a:srgbClr val="25243D"/>
                </a:solidFill>
                <a:latin typeface="Century Gothic Bold"/>
              </a:rPr>
              <a:t>Quelle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Mark Nightingale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Encounter Edu</a:t>
            </a:r>
            <a:endParaRPr lang="en-US" sz="1400" dirty="0">
              <a:solidFill>
                <a:srgbClr val="25243D"/>
              </a:solidFill>
              <a:latin typeface="Century Gothic Bold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NOAA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rgbClr val="25243D"/>
                </a:solidFill>
                <a:latin typeface="Century Gothic Bold"/>
              </a:rPr>
              <a:t>Peter Southwood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4869450"/>
            <a:ext cx="53370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de-D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Alle sonstigen Bilder und Fotos: </a:t>
            </a:r>
            <a:r>
              <a:rPr lang="de-DE" sz="1400" b="1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r>
              <a:rPr lang="de-D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Catlin Seaview Survey</a:t>
            </a: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6: Anpassung auf dem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6297" y="2816324"/>
            <a:ext cx="2423275" cy="1053385"/>
          </a:xfrm>
        </p:spPr>
        <p:txBody>
          <a:bodyPr rtlCol="0"/>
          <a:lstStyle/>
          <a:p>
            <a:pPr defTabSz="457200" rtl="0"/>
            <a:r>
              <a:rPr lang="de-DE" sz="1600" dirty="0">
                <a:solidFill>
                  <a:schemeClr val="bg2"/>
                </a:solidFill>
              </a:rPr>
              <a:t>Lerne spezielle Anpassungsstrategien kennen, die von Lebewesen auf dem Riff genutzt werden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816324"/>
            <a:ext cx="2510957" cy="1053385"/>
          </a:xfrm>
        </p:spPr>
        <p:txBody>
          <a:bodyPr rtlCol="0"/>
          <a:lstStyle/>
          <a:p>
            <a:pPr defTabSz="457200" rtl="0"/>
            <a:r>
              <a:rPr lang="de-DE" sz="1600">
                <a:solidFill>
                  <a:schemeClr val="bg2"/>
                </a:solidFill>
              </a:rPr>
              <a:t>Erkläre die Notwendigkeit von Anpassung zum Überleben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8615" y="4861331"/>
            <a:ext cx="2510957" cy="1053385"/>
          </a:xfrm>
        </p:spPr>
        <p:txBody>
          <a:bodyPr rtlCol="0"/>
          <a:lstStyle/>
          <a:p>
            <a:pPr defTabSz="457200" rtl="0"/>
            <a:r>
              <a:rPr lang="de-DE" sz="1600">
                <a:solidFill>
                  <a:schemeClr val="bg2"/>
                </a:solidFill>
              </a:rPr>
              <a:t>Nutze dein Wissen über Anpassung zur Entwicklung des ultimativen Korallentiers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820461"/>
            <a:ext cx="2982964" cy="1053385"/>
          </a:xfrm>
        </p:spPr>
        <p:txBody>
          <a:bodyPr rtlCol="0"/>
          <a:lstStyle/>
          <a:p>
            <a:pPr defTabSz="457200" rtl="0"/>
            <a:r>
              <a:rPr lang="de-DE" sz="1600">
                <a:solidFill>
                  <a:schemeClr val="bg2"/>
                </a:solidFill>
              </a:rPr>
              <a:t>Liste verschiedene Anpassungsstrategien auf dem Riff auf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 sz="3400"/>
              <a:t>Lernziele</a:t>
            </a:r>
          </a:p>
        </p:txBody>
      </p:sp>
      <p:sp>
        <p:nvSpPr>
          <p:cNvPr id="16" name="Title 8">
            <a:extLst>
              <a:ext uri="{FF2B5EF4-FFF2-40B4-BE49-F238E27FC236}">
                <a16:creationId xmlns:a16="http://schemas.microsoft.com/office/drawing/2014/main" id="{B3939E05-0C49-0448-A574-1806EEBB5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6: Anpassung auf dem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67C3A967-9AE3-B443-B914-E50942318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2" y="0"/>
            <a:ext cx="9157972" cy="6858303"/>
          </a:xfrm>
          <a:prstGeom prst="rect">
            <a:avLst/>
          </a:prstGeom>
        </p:spPr>
      </p:pic>
      <p:grpSp>
        <p:nvGrpSpPr>
          <p:cNvPr id="30" name="Group 212">
            <a:extLst>
              <a:ext uri="{FF2B5EF4-FFF2-40B4-BE49-F238E27FC236}">
                <a16:creationId xmlns:a16="http://schemas.microsoft.com/office/drawing/2014/main" id="{F8E8171B-9172-7048-86F7-E87BA52E7742}"/>
              </a:ext>
            </a:extLst>
          </p:cNvPr>
          <p:cNvGrpSpPr/>
          <p:nvPr/>
        </p:nvGrpSpPr>
        <p:grpSpPr>
          <a:xfrm>
            <a:off x="323528" y="1109822"/>
            <a:ext cx="2520000" cy="2553096"/>
            <a:chOff x="-2" y="0"/>
            <a:chExt cx="5039999" cy="5106189"/>
          </a:xfrm>
        </p:grpSpPr>
        <p:sp>
          <p:nvSpPr>
            <p:cNvPr id="31" name="Shape 210">
              <a:extLst>
                <a:ext uri="{FF2B5EF4-FFF2-40B4-BE49-F238E27FC236}">
                  <a16:creationId xmlns:a16="http://schemas.microsoft.com/office/drawing/2014/main" id="{CE3AFD0C-C4CC-164A-9D48-7625C1CBBB46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32" name="Shape 211" descr="Textfeld 23">
              <a:extLst>
                <a:ext uri="{FF2B5EF4-FFF2-40B4-BE49-F238E27FC236}">
                  <a16:creationId xmlns:a16="http://schemas.microsoft.com/office/drawing/2014/main" id="{4C93B1E5-7BB6-2142-8F40-C80FA7F1C9F4}"/>
                </a:ext>
              </a:extLst>
            </p:cNvPr>
            <p:cNvSpPr/>
            <p:nvPr/>
          </p:nvSpPr>
          <p:spPr>
            <a:xfrm>
              <a:off x="233736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de-DE" sz="2400">
                  <a:solidFill>
                    <a:schemeClr val="bg2"/>
                  </a:solidFill>
                </a:rPr>
                <a:t>Wie viele Steinfische siehst du?</a:t>
              </a:r>
            </a:p>
          </p:txBody>
        </p:sp>
      </p:grp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6: Anpassung auf dem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67C3A967-9AE3-B443-B914-E50942318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2" y="0"/>
            <a:ext cx="9157972" cy="6858303"/>
          </a:xfrm>
          <a:prstGeom prst="rect">
            <a:avLst/>
          </a:prstGeom>
        </p:spPr>
      </p:pic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6: Anpassung auf dem Riff</a:t>
            </a:r>
            <a:endParaRPr lang="en-US" dirty="0"/>
          </a:p>
        </p:txBody>
      </p:sp>
      <p:sp>
        <p:nvSpPr>
          <p:cNvPr id="10" name="Shape 210">
            <a:extLst>
              <a:ext uri="{FF2B5EF4-FFF2-40B4-BE49-F238E27FC236}">
                <a16:creationId xmlns:a16="http://schemas.microsoft.com/office/drawing/2014/main" id="{C25E87B1-15E0-6449-B8EA-EBB169F9639F}"/>
              </a:ext>
            </a:extLst>
          </p:cNvPr>
          <p:cNvSpPr/>
          <p:nvPr/>
        </p:nvSpPr>
        <p:spPr>
          <a:xfrm flipH="1">
            <a:off x="6087448" y="3946960"/>
            <a:ext cx="2520000" cy="252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1" name="Shape 211" descr="Textfeld 23">
            <a:extLst>
              <a:ext uri="{FF2B5EF4-FFF2-40B4-BE49-F238E27FC236}">
                <a16:creationId xmlns:a16="http://schemas.microsoft.com/office/drawing/2014/main" id="{BE8A5907-8920-844E-B721-DC5BC0F20928}"/>
              </a:ext>
            </a:extLst>
          </p:cNvPr>
          <p:cNvSpPr/>
          <p:nvPr/>
        </p:nvSpPr>
        <p:spPr>
          <a:xfrm>
            <a:off x="6204317" y="3980056"/>
            <a:ext cx="2403131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lnSpc>
                <a:spcPct val="90000"/>
              </a:lnSpc>
              <a:defRPr sz="4800" b="1">
                <a:solidFill>
                  <a:srgbClr val="25233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de-DE" sz="2400">
                <a:solidFill>
                  <a:schemeClr val="bg2"/>
                </a:solidFill>
              </a:rPr>
              <a:t>Siehst du sie jetzt?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156CD2C-8439-CB41-88C3-DAB289351E10}"/>
              </a:ext>
            </a:extLst>
          </p:cNvPr>
          <p:cNvSpPr/>
          <p:nvPr/>
        </p:nvSpPr>
        <p:spPr>
          <a:xfrm>
            <a:off x="3962400" y="4884821"/>
            <a:ext cx="433137" cy="433137"/>
          </a:xfrm>
          <a:prstGeom prst="ellipse">
            <a:avLst/>
          </a:prstGeom>
          <a:solidFill>
            <a:srgbClr val="F0F0F0"/>
          </a:solidFill>
          <a:ln w="57150" cap="flat">
            <a:solidFill>
              <a:srgbClr val="38D5D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ACAF2A-12B5-264D-BC92-113B4D3D5F13}"/>
              </a:ext>
            </a:extLst>
          </p:cNvPr>
          <p:cNvSpPr txBox="1"/>
          <p:nvPr/>
        </p:nvSpPr>
        <p:spPr>
          <a:xfrm>
            <a:off x="4075887" y="4916724"/>
            <a:ext cx="130743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140D542-777F-5548-B129-3B6B14519538}"/>
              </a:ext>
            </a:extLst>
          </p:cNvPr>
          <p:cNvSpPr/>
          <p:nvPr/>
        </p:nvSpPr>
        <p:spPr>
          <a:xfrm>
            <a:off x="4449072" y="3020849"/>
            <a:ext cx="433137" cy="433137"/>
          </a:xfrm>
          <a:prstGeom prst="ellipse">
            <a:avLst/>
          </a:prstGeom>
          <a:solidFill>
            <a:srgbClr val="F0F0F0"/>
          </a:solidFill>
          <a:ln w="57150" cap="flat">
            <a:solidFill>
              <a:srgbClr val="38D5D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322F87-3741-4449-A3A0-DED11D8D1C67}"/>
              </a:ext>
            </a:extLst>
          </p:cNvPr>
          <p:cNvSpPr txBox="1"/>
          <p:nvPr/>
        </p:nvSpPr>
        <p:spPr>
          <a:xfrm>
            <a:off x="4562559" y="3052752"/>
            <a:ext cx="130743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2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929E883-6848-4943-9111-0B38C4BEDD39}"/>
              </a:ext>
            </a:extLst>
          </p:cNvPr>
          <p:cNvSpPr/>
          <p:nvPr/>
        </p:nvSpPr>
        <p:spPr>
          <a:xfrm>
            <a:off x="5507851" y="2190597"/>
            <a:ext cx="433137" cy="433137"/>
          </a:xfrm>
          <a:prstGeom prst="ellipse">
            <a:avLst/>
          </a:prstGeom>
          <a:solidFill>
            <a:srgbClr val="F0F0F0"/>
          </a:solidFill>
          <a:ln w="57150" cap="flat">
            <a:solidFill>
              <a:srgbClr val="38D5D6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99FD6F4-B991-6446-B4A3-C5D1FCE4D6C7}"/>
              </a:ext>
            </a:extLst>
          </p:cNvPr>
          <p:cNvSpPr txBox="1"/>
          <p:nvPr/>
        </p:nvSpPr>
        <p:spPr>
          <a:xfrm>
            <a:off x="5613317" y="2222500"/>
            <a:ext cx="130743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 u="none" strike="noStrike" cap="none" spc="0" normalizeH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3526449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8">
            <a:extLst>
              <a:ext uri="{FF2B5EF4-FFF2-40B4-BE49-F238E27FC236}">
                <a16:creationId xmlns:a16="http://schemas.microsoft.com/office/drawing/2014/main" id="{1BC5627D-0F31-D047-94C6-9F7372499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6: Anpassung auf dem Riff</a:t>
            </a: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A29D7B1-1720-5E4F-9B19-023BDE5467CA}"/>
              </a:ext>
            </a:extLst>
          </p:cNvPr>
          <p:cNvSpPr txBox="1">
            <a:spLocks/>
          </p:cNvSpPr>
          <p:nvPr/>
        </p:nvSpPr>
        <p:spPr bwMode="auto">
          <a:xfrm>
            <a:off x="5444656" y="5936749"/>
            <a:ext cx="47021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de-DE" b="1">
                <a:solidFill>
                  <a:schemeClr val="bg2"/>
                </a:solidFill>
                <a:latin typeface="Century Gothic" panose="020B0502020202020204" pitchFamily="34" charset="0"/>
              </a:rPr>
              <a:t>Charles Darwin</a:t>
            </a:r>
            <a:endParaRPr lang="en-GB" altLang="en-US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9" name="Group 212">
            <a:extLst>
              <a:ext uri="{FF2B5EF4-FFF2-40B4-BE49-F238E27FC236}">
                <a16:creationId xmlns:a16="http://schemas.microsoft.com/office/drawing/2014/main" id="{3BB72DDA-97CC-4D4D-B3AC-C6A07C32A772}"/>
              </a:ext>
            </a:extLst>
          </p:cNvPr>
          <p:cNvGrpSpPr/>
          <p:nvPr/>
        </p:nvGrpSpPr>
        <p:grpSpPr>
          <a:xfrm>
            <a:off x="187169" y="1402557"/>
            <a:ext cx="4970367" cy="5035644"/>
            <a:chOff x="-2" y="0"/>
            <a:chExt cx="5039999" cy="5106189"/>
          </a:xfrm>
        </p:grpSpPr>
        <p:sp>
          <p:nvSpPr>
            <p:cNvPr id="10" name="Shape 210">
              <a:extLst>
                <a:ext uri="{FF2B5EF4-FFF2-40B4-BE49-F238E27FC236}">
                  <a16:creationId xmlns:a16="http://schemas.microsoft.com/office/drawing/2014/main" id="{A02021EB-0891-1045-A0D9-B44734C49C30}"/>
                </a:ext>
              </a:extLst>
            </p:cNvPr>
            <p:cNvSpPr/>
            <p:nvPr/>
          </p:nvSpPr>
          <p:spPr>
            <a:xfrm>
              <a:off x="-2" y="0"/>
              <a:ext cx="5039999" cy="5039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1" name="Shape 211" descr="Textfeld 23">
              <a:extLst>
                <a:ext uri="{FF2B5EF4-FFF2-40B4-BE49-F238E27FC236}">
                  <a16:creationId xmlns:a16="http://schemas.microsoft.com/office/drawing/2014/main" id="{63DF43C5-9896-4945-94F2-87ED136877CF}"/>
                </a:ext>
              </a:extLst>
            </p:cNvPr>
            <p:cNvSpPr/>
            <p:nvPr/>
          </p:nvSpPr>
          <p:spPr>
            <a:xfrm>
              <a:off x="116867" y="66192"/>
              <a:ext cx="4806261" cy="5039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lnSpc>
                  <a:spcPct val="90000"/>
                </a:lnSpc>
                <a:defRPr sz="48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de-DE" sz="2800" dirty="0">
                  <a:solidFill>
                    <a:schemeClr val="bg2"/>
                  </a:solidFill>
                </a:rPr>
                <a:t>Es ist nicht die stärkste Spezies, die überlebt, und auch nicht die intelligenteste. Es ist diejenige, die am besten in der Lage ist, sich zu verändern.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398700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CA117C9-F26A-664C-A0F7-EF4FF9AEC3F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Shape 210">
            <a:extLst>
              <a:ext uri="{FF2B5EF4-FFF2-40B4-BE49-F238E27FC236}">
                <a16:creationId xmlns:a16="http://schemas.microsoft.com/office/drawing/2014/main" id="{7D45B26B-8F44-BF4F-A56F-0C0097DA16F9}"/>
              </a:ext>
            </a:extLst>
          </p:cNvPr>
          <p:cNvSpPr/>
          <p:nvPr/>
        </p:nvSpPr>
        <p:spPr>
          <a:xfrm flipH="1">
            <a:off x="5862693" y="2591671"/>
            <a:ext cx="3056552" cy="30565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2" name="Shape 211" descr="Textfeld 23">
            <a:extLst>
              <a:ext uri="{FF2B5EF4-FFF2-40B4-BE49-F238E27FC236}">
                <a16:creationId xmlns:a16="http://schemas.microsoft.com/office/drawing/2014/main" id="{808B74D2-A16B-E64E-847E-9092DC28FE50}"/>
              </a:ext>
            </a:extLst>
          </p:cNvPr>
          <p:cNvSpPr/>
          <p:nvPr/>
        </p:nvSpPr>
        <p:spPr>
          <a:xfrm>
            <a:off x="6189403" y="2859947"/>
            <a:ext cx="2403131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defRPr/>
            </a:pPr>
            <a:r>
              <a:rPr lang="de-DE" sz="1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Diese Großaugen-Stachelmakrelen sind extrem schnelle Schwimmer.  Dadurch können sie vor größeren Räubern fliehen.</a:t>
            </a:r>
            <a:endParaRPr lang="en-GB" sz="1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6: Anpassung auf dem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67151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68CEC878-2629-7141-B335-689F25D596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9144000" cy="6863091"/>
          </a:xfrm>
          <a:prstGeom prst="rect">
            <a:avLst/>
          </a:prstGeom>
        </p:spPr>
      </p:pic>
      <p:sp>
        <p:nvSpPr>
          <p:cNvPr id="23" name="Shape 210">
            <a:extLst>
              <a:ext uri="{FF2B5EF4-FFF2-40B4-BE49-F238E27FC236}">
                <a16:creationId xmlns:a16="http://schemas.microsoft.com/office/drawing/2014/main" id="{9401DBB4-AAF3-5841-B92D-01D27CD95266}"/>
              </a:ext>
            </a:extLst>
          </p:cNvPr>
          <p:cNvSpPr/>
          <p:nvPr/>
        </p:nvSpPr>
        <p:spPr>
          <a:xfrm flipH="1">
            <a:off x="4964204" y="3619790"/>
            <a:ext cx="2949452" cy="29494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4" name="Shape 211" descr="Textfeld 23">
            <a:extLst>
              <a:ext uri="{FF2B5EF4-FFF2-40B4-BE49-F238E27FC236}">
                <a16:creationId xmlns:a16="http://schemas.microsoft.com/office/drawing/2014/main" id="{0697AC63-C67A-6846-8718-DAB68B1474F1}"/>
              </a:ext>
            </a:extLst>
          </p:cNvPr>
          <p:cNvSpPr/>
          <p:nvPr/>
        </p:nvSpPr>
        <p:spPr>
          <a:xfrm>
            <a:off x="5237364" y="3888010"/>
            <a:ext cx="2403131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defRPr/>
            </a:pPr>
            <a:r>
              <a:rPr lang="de-DE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Seegurken funktionieren ein wenig wie </a:t>
            </a:r>
            <a:br>
              <a:rPr lang="en-US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de-DE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Staubsauger. Sie saugen den sandigen Meeresgrund auf und holen sämtliche Nahrung heraus.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Shape 210">
            <a:extLst>
              <a:ext uri="{FF2B5EF4-FFF2-40B4-BE49-F238E27FC236}">
                <a16:creationId xmlns:a16="http://schemas.microsoft.com/office/drawing/2014/main" id="{AA6C0A12-61C5-9C4E-8B57-748F4590351F}"/>
              </a:ext>
            </a:extLst>
          </p:cNvPr>
          <p:cNvSpPr/>
          <p:nvPr/>
        </p:nvSpPr>
        <p:spPr>
          <a:xfrm>
            <a:off x="-99571" y="946340"/>
            <a:ext cx="2725290" cy="27252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6" name="Shape 211" descr="Textfeld 23">
            <a:extLst>
              <a:ext uri="{FF2B5EF4-FFF2-40B4-BE49-F238E27FC236}">
                <a16:creationId xmlns:a16="http://schemas.microsoft.com/office/drawing/2014/main" id="{38AE9E00-788A-E14E-A139-FDCE6288CDC6}"/>
              </a:ext>
            </a:extLst>
          </p:cNvPr>
          <p:cNvSpPr/>
          <p:nvPr/>
        </p:nvSpPr>
        <p:spPr>
          <a:xfrm>
            <a:off x="61508" y="1099790"/>
            <a:ext cx="2403131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defRPr/>
            </a:pPr>
            <a:r>
              <a:rPr lang="de-DE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Seegurken haben einen Verteidigungstrick. Dabei schießen sie ihre Eingeweide aus ihrem Darmausgang, um Räuber abzuschrecken.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6: Anpassung auf dem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87984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CC3AE9B-F8AE-7244-9761-987AABA2D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448" y="-303"/>
            <a:ext cx="9157972" cy="6858303"/>
          </a:xfrm>
          <a:prstGeom prst="rect">
            <a:avLst/>
          </a:prstGeom>
        </p:spPr>
      </p:pic>
      <p:sp>
        <p:nvSpPr>
          <p:cNvPr id="13" name="Shape 210">
            <a:extLst>
              <a:ext uri="{FF2B5EF4-FFF2-40B4-BE49-F238E27FC236}">
                <a16:creationId xmlns:a16="http://schemas.microsoft.com/office/drawing/2014/main" id="{62226AD0-9626-E846-BCAC-38069B17E00C}"/>
              </a:ext>
            </a:extLst>
          </p:cNvPr>
          <p:cNvSpPr/>
          <p:nvPr/>
        </p:nvSpPr>
        <p:spPr>
          <a:xfrm flipH="1">
            <a:off x="5550936" y="2739053"/>
            <a:ext cx="3353659" cy="33536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7" name="Shape 211" descr="Textfeld 23">
            <a:extLst>
              <a:ext uri="{FF2B5EF4-FFF2-40B4-BE49-F238E27FC236}">
                <a16:creationId xmlns:a16="http://schemas.microsoft.com/office/drawing/2014/main" id="{238FE77C-56D0-9A47-A81E-7D854D5CCF48}"/>
              </a:ext>
            </a:extLst>
          </p:cNvPr>
          <p:cNvSpPr/>
          <p:nvPr/>
        </p:nvSpPr>
        <p:spPr>
          <a:xfrm>
            <a:off x="5985342" y="3315652"/>
            <a:ext cx="2484846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defRPr/>
            </a:pPr>
            <a:r>
              <a:rPr lang="de-DE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Wie wir schon gesehen haben, tarnen sich manche Tiere, um sich vor Räubern zu verstecken und um selbst Beute aufzulauern, beispielsweise diese Steinfische.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6: Anpassung auf dem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39270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C9AACAF-B660-C04C-9777-2451CD7A3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47840"/>
          </a:xfrm>
          <a:prstGeom prst="rect">
            <a:avLst/>
          </a:prstGeom>
        </p:spPr>
      </p:pic>
      <p:sp>
        <p:nvSpPr>
          <p:cNvPr id="12" name="Shape 210">
            <a:extLst>
              <a:ext uri="{FF2B5EF4-FFF2-40B4-BE49-F238E27FC236}">
                <a16:creationId xmlns:a16="http://schemas.microsoft.com/office/drawing/2014/main" id="{94963F8A-4F9D-4F46-8F0F-BEBC328BE6CE}"/>
              </a:ext>
            </a:extLst>
          </p:cNvPr>
          <p:cNvSpPr/>
          <p:nvPr/>
        </p:nvSpPr>
        <p:spPr>
          <a:xfrm>
            <a:off x="-162654" y="2986085"/>
            <a:ext cx="3259867" cy="32598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B67CB561-5635-9444-A508-5E25C3C53BB6}"/>
              </a:ext>
            </a:extLst>
          </p:cNvPr>
          <p:cNvSpPr/>
          <p:nvPr/>
        </p:nvSpPr>
        <p:spPr>
          <a:xfrm>
            <a:off x="285644" y="3397746"/>
            <a:ext cx="2570937" cy="23862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rtl="0">
              <a:defRPr/>
            </a:pPr>
            <a:r>
              <a:rPr lang="de-DE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Fangschreckenkrebse verstecken sich in kleinen Löchern im Riff und warten aus dem Hinterhalt auf ihre Beute. Sie nutzen ihre Beine, um kleine Fische zu zerschmettern oder zu durchbohren.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6: Anpassung auf dem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05883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416DEA-8D00-4E67-B557-7A1BF7CE3126}">
  <ds:schemaRefs>
    <ds:schemaRef ds:uri="8dd429a2-b850-4aa5-85c2-8487e2b197cf"/>
    <ds:schemaRef ds:uri="http://purl.org/dc/terms/"/>
    <ds:schemaRef ds:uri="7dd0c2b8-7301-49b5-921e-ab84ec4c20a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87F409-871F-4042-9A4A-62BD649FCC7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1810</TotalTime>
  <Words>578</Words>
  <Application>Microsoft Office PowerPoint</Application>
  <PresentationFormat>On-screen Show (4:3)</PresentationFormat>
  <Paragraphs>72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Lektion 6: Anpassung auf dem Riff</vt:lpstr>
      <vt:lpstr>Lektion 6: Anpassung auf dem Riff</vt:lpstr>
      <vt:lpstr>Lektion 6: Anpassung auf dem Riff</vt:lpstr>
      <vt:lpstr>Lektion 6: Anpassung auf dem Riff</vt:lpstr>
      <vt:lpstr>Lektion 6: Anpassung auf dem Riff</vt:lpstr>
      <vt:lpstr>Lektion 6: Anpassung auf dem Riff</vt:lpstr>
      <vt:lpstr>Lektion 6: Anpassung auf dem Riff</vt:lpstr>
      <vt:lpstr>Lektion 6: Anpassung auf dem Riff</vt:lpstr>
      <vt:lpstr>Lektion 6: Anpassung auf dem Riff</vt:lpstr>
      <vt:lpstr>Lektion 6: Anpassung auf dem Riff</vt:lpstr>
      <vt:lpstr>Lektion 6: Anpassung auf dem Riff</vt:lpstr>
      <vt:lpstr>Lektion 6: Anpassung auf dem Riff</vt:lpstr>
      <vt:lpstr>Lektion 6: Anpassung auf dem Riff</vt:lpstr>
      <vt:lpstr>Lektion 6: Anpassung auf dem Riff</vt:lpstr>
      <vt:lpstr>Lektion 6: Anpassung auf dem Riff</vt:lpstr>
      <vt:lpstr>Lektion 6: Anpassung auf dem Riff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114</cp:revision>
  <cp:lastPrinted>2018-10-15T11:47:29Z</cp:lastPrinted>
  <dcterms:modified xsi:type="dcterms:W3CDTF">2020-03-27T13:01:25Z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